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71" r:id="rId3"/>
    <p:sldId id="272" r:id="rId4"/>
    <p:sldId id="273" r:id="rId5"/>
    <p:sldId id="274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/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FE7F34-299B-486B-947A-E997424B0B59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6F928-2DD3-4E86-B4E6-7DAB803A21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7529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Nous avons créé une situation dans laquelle, nous avons un objectif réel, celui d’une mission de sauvetage identique à celle de la vraie vie.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D8772-3087-4E4A-8BA9-249B1F47137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8705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Nous avons construit un simulateur et utilisé le langage python pour piloter notre robot et le ramener dans la zone bleue. </a:t>
            </a:r>
          </a:p>
          <a:p>
            <a:r>
              <a:rPr lang="fr-FR" dirty="0"/>
              <a:t>Nous nous sommes inspiré des missions R2T2 mais avec pour objectif de regarder les mathématiques qui y sont cachées.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D8772-3087-4E4A-8BA9-249B1F47137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2039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Nous avons recréé le poste de pilotage du robot GGB</a:t>
            </a:r>
          </a:p>
          <a:p>
            <a:endParaRPr lang="fr-FR" dirty="0"/>
          </a:p>
          <a:p>
            <a:r>
              <a:rPr lang="fr-FR" dirty="0"/>
              <a:t>choisir deux puissances et une durée nous permet de le faire avancer. </a:t>
            </a:r>
          </a:p>
          <a:p>
            <a:endParaRPr lang="fr-FR" dirty="0"/>
          </a:p>
          <a:p>
            <a:r>
              <a:rPr lang="fr-FR" dirty="0"/>
              <a:t>On se demande alors comment on va pouvoir étudier le mouvement de ce robot ?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D8772-3087-4E4A-8BA9-249B1F47137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580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Un robot </a:t>
            </a:r>
            <a:r>
              <a:rPr lang="fr-FR" dirty="0" err="1"/>
              <a:t>Thymio</a:t>
            </a:r>
            <a:r>
              <a:rPr lang="fr-FR" dirty="0"/>
              <a:t>, nos instruments, notre simulateur et nos idées.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D8772-3087-4E4A-8BA9-249B1F47137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5309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861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6201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741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787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5952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7895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8698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8165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2072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578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025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595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38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305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476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5905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3589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4E376AA-BF82-4AEE-97FA-0A715AD8944B}" type="datetimeFigureOut">
              <a:rPr lang="fr-FR" smtClean="0"/>
              <a:t>22/11/2023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3A8432A-888D-409A-974B-F270536378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40206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1B358B-25C5-BE4E-7CA9-9015E84D4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1699" y="1180573"/>
            <a:ext cx="8048626" cy="2421464"/>
          </a:xfrm>
        </p:spPr>
        <p:txBody>
          <a:bodyPr/>
          <a:lstStyle/>
          <a:p>
            <a:pPr algn="ctr"/>
            <a:r>
              <a:rPr lang="fr-FR" dirty="0"/>
              <a:t>Sauvetage sur la lune</a:t>
            </a:r>
            <a:br>
              <a:rPr lang="fr-FR" dirty="0"/>
            </a:br>
            <a:r>
              <a:rPr lang="fr-FR" dirty="0"/>
              <a:t>Atelier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C0F20FD-72F5-AE21-ED41-33EE5BC7D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347200" cy="2133599"/>
          </a:xfrm>
        </p:spPr>
        <p:txBody>
          <a:bodyPr>
            <a:normAutofit fontScale="92500" lnSpcReduction="20000"/>
          </a:bodyPr>
          <a:lstStyle/>
          <a:p>
            <a:r>
              <a:rPr lang="fr-F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Comment la robotique peut-elle favoriser l’apprentissage des mathématiques ?</a:t>
            </a:r>
            <a:endParaRPr lang="fr-FR" dirty="0"/>
          </a:p>
          <a:p>
            <a:endParaRPr lang="fr-FR" dirty="0"/>
          </a:p>
          <a:p>
            <a:r>
              <a:rPr lang="fr-FR" dirty="0"/>
              <a:t>Georges </a:t>
            </a:r>
            <a:r>
              <a:rPr lang="fr-FR" dirty="0" err="1"/>
              <a:t>saliba</a:t>
            </a:r>
            <a:r>
              <a:rPr lang="fr-FR" dirty="0"/>
              <a:t>, </a:t>
            </a:r>
          </a:p>
          <a:p>
            <a:r>
              <a:rPr lang="fr-FR" dirty="0"/>
              <a:t>Collège Aliénor d’aquitaine, Bordeaux  </a:t>
            </a:r>
          </a:p>
          <a:p>
            <a:r>
              <a:rPr lang="fr-FR" dirty="0" err="1"/>
              <a:t>IReM</a:t>
            </a:r>
            <a:r>
              <a:rPr lang="fr-FR" dirty="0"/>
              <a:t> d’Aquitaine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4624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7FDCCD-119C-4F2A-02AB-747FD7433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42875"/>
            <a:ext cx="10131425" cy="1456267"/>
          </a:xfrm>
        </p:spPr>
        <p:txBody>
          <a:bodyPr/>
          <a:lstStyle/>
          <a:p>
            <a:r>
              <a:rPr lang="fr-FR" dirty="0"/>
              <a:t>Etape 1 </a:t>
            </a:r>
            <a:r>
              <a:rPr lang="fr-FR" dirty="0" err="1"/>
              <a:t>BIs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1ED0ED-D4DF-AA1B-9A08-2D5F49FAA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fr-FR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Partie 2 : Lorsque les deux puissances sont identiques 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l’aide des données ci-dessus, peut-on prévoir la distance que va parcourir la roue droite lorsque la durée de 7000 ms et la puissance appliquée est de 250 ?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Lorsque la durée est de 12000 ms et la puissance appliquée est de 150 ? </a:t>
            </a:r>
          </a:p>
          <a:p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Pourquoi de telles questions ? </a:t>
            </a:r>
          </a:p>
          <a:p>
            <a:pPr marL="0" indent="0">
              <a:buNone/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699127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273623-5304-5734-F6C5-7B0AB75DE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098" y="407655"/>
            <a:ext cx="10515600" cy="1325563"/>
          </a:xfrm>
        </p:spPr>
        <p:txBody>
          <a:bodyPr/>
          <a:lstStyle/>
          <a:p>
            <a:r>
              <a:rPr lang="fr-FR" dirty="0"/>
              <a:t>On a 3 grandeurs : puissances, distances et durées, il faut savoir comment elles sont liées.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E2446B37-D2C8-00AA-9841-72719962A1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22219" y="2961341"/>
            <a:ext cx="5458587" cy="20100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26CC08E-9ACD-A586-DE9F-EEBC3B95C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8595" y="1682510"/>
            <a:ext cx="8594651" cy="499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186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C3DDD5-130A-EAA4-F9FE-F827676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bilan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70739F-E003-273D-3940-974C558F4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Reprise des éléments donnés, </a:t>
            </a:r>
          </a:p>
          <a:p>
            <a:r>
              <a:rPr lang="fr-FR" sz="2800" dirty="0"/>
              <a:t>Cours sur la proportionnalité avec ses techniques, </a:t>
            </a:r>
          </a:p>
          <a:p>
            <a:r>
              <a:rPr lang="fr-FR" sz="2800" dirty="0"/>
              <a:t>Définition de la vitesse,</a:t>
            </a:r>
          </a:p>
          <a:p>
            <a:r>
              <a:rPr lang="fr-FR" sz="2800" dirty="0"/>
              <a:t>Distinction de la vitesse et de la distance pour une seconde,</a:t>
            </a:r>
          </a:p>
          <a:p>
            <a:r>
              <a:rPr lang="fr-FR" sz="2800" dirty="0"/>
              <a:t>Grandeur quotient vs grandeur simple. </a:t>
            </a:r>
          </a:p>
        </p:txBody>
      </p:sp>
    </p:spTree>
    <p:extLst>
      <p:ext uri="{BB962C8B-B14F-4D97-AF65-F5344CB8AC3E}">
        <p14:creationId xmlns:p14="http://schemas.microsoft.com/office/powerpoint/2010/main" val="524447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280994-8D38-5A0E-ACE8-68BFEE718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76259"/>
            <a:ext cx="10131425" cy="1456267"/>
          </a:xfrm>
        </p:spPr>
        <p:txBody>
          <a:bodyPr/>
          <a:lstStyle/>
          <a:p>
            <a:r>
              <a:rPr lang="fr-FR" dirty="0"/>
              <a:t>Partie 3 : Avancer mais pas en ligne droite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Espace réservé du contenu 3">
                <a:extLst>
                  <a:ext uri="{FF2B5EF4-FFF2-40B4-BE49-F238E27FC236}">
                    <a16:creationId xmlns:a16="http://schemas.microsoft.com/office/drawing/2014/main" id="{6CDABC9A-FEB4-108E-C145-CDFF083E2ED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79249561"/>
                  </p:ext>
                </p:extLst>
              </p:nvPr>
            </p:nvGraphicFramePr>
            <p:xfrm>
              <a:off x="6437630" y="4008696"/>
              <a:ext cx="5754370" cy="2773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37210">
                      <a:extLst>
                        <a:ext uri="{9D8B030D-6E8A-4147-A177-3AD203B41FA5}">
                          <a16:colId xmlns:a16="http://schemas.microsoft.com/office/drawing/2014/main" val="317027844"/>
                        </a:ext>
                      </a:extLst>
                    </a:gridCol>
                    <a:gridCol w="706120">
                      <a:extLst>
                        <a:ext uri="{9D8B030D-6E8A-4147-A177-3AD203B41FA5}">
                          <a16:colId xmlns:a16="http://schemas.microsoft.com/office/drawing/2014/main" val="3002943348"/>
                        </a:ext>
                      </a:extLst>
                    </a:gridCol>
                    <a:gridCol w="977265">
                      <a:extLst>
                        <a:ext uri="{9D8B030D-6E8A-4147-A177-3AD203B41FA5}">
                          <a16:colId xmlns:a16="http://schemas.microsoft.com/office/drawing/2014/main" val="118068980"/>
                        </a:ext>
                      </a:extLst>
                    </a:gridCol>
                    <a:gridCol w="890905">
                      <a:extLst>
                        <a:ext uri="{9D8B030D-6E8A-4147-A177-3AD203B41FA5}">
                          <a16:colId xmlns:a16="http://schemas.microsoft.com/office/drawing/2014/main" val="537420187"/>
                        </a:ext>
                      </a:extLst>
                    </a:gridCol>
                    <a:gridCol w="935990">
                      <a:extLst>
                        <a:ext uri="{9D8B030D-6E8A-4147-A177-3AD203B41FA5}">
                          <a16:colId xmlns:a16="http://schemas.microsoft.com/office/drawing/2014/main" val="2778045019"/>
                        </a:ext>
                      </a:extLst>
                    </a:gridCol>
                    <a:gridCol w="810260">
                      <a:extLst>
                        <a:ext uri="{9D8B030D-6E8A-4147-A177-3AD203B41FA5}">
                          <a16:colId xmlns:a16="http://schemas.microsoft.com/office/drawing/2014/main" val="2944981526"/>
                        </a:ext>
                      </a:extLst>
                    </a:gridCol>
                    <a:gridCol w="896620">
                      <a:extLst>
                        <a:ext uri="{9D8B030D-6E8A-4147-A177-3AD203B41FA5}">
                          <a16:colId xmlns:a16="http://schemas.microsoft.com/office/drawing/2014/main" val="2326820382"/>
                        </a:ext>
                      </a:extLst>
                    </a:gridCol>
                  </a:tblGrid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durée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fr-FR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fr-FR" sz="1200">
                                      <a:effectLst/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  <m:r>
                                <a:rPr lang="fr-FR" sz="1200">
                                  <a:effectLst/>
                                  <a:latin typeface="Cambria Math" panose="02040503050406030204" pitchFamily="18" charset="0"/>
                                </a:rPr>
                                <m:t>= </m:t>
                              </m:r>
                            </m:oMath>
                          </a14:m>
                          <a:r>
                            <a:rPr lang="fr-FR" sz="1200">
                              <a:effectLst/>
                            </a:rPr>
                            <a:t>…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Distance D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Distance G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……………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………….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…………..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675997383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5000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250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951213943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7000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150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023507014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6000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200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59526337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14000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50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754199330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2500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300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173634951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747230531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574669152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186114001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150237622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>
                              <a:effectLst/>
                            </a:rPr>
                            <a:t> </a:t>
                          </a:r>
                          <a:endParaRPr lang="fr-FR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989137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Espace réservé du contenu 3">
                <a:extLst>
                  <a:ext uri="{FF2B5EF4-FFF2-40B4-BE49-F238E27FC236}">
                    <a16:creationId xmlns:a16="http://schemas.microsoft.com/office/drawing/2014/main" id="{6CDABC9A-FEB4-108E-C145-CDFF083E2ED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79249561"/>
                  </p:ext>
                </p:extLst>
              </p:nvPr>
            </p:nvGraphicFramePr>
            <p:xfrm>
              <a:off x="6437630" y="4008696"/>
              <a:ext cx="5754370" cy="27730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37210">
                      <a:extLst>
                        <a:ext uri="{9D8B030D-6E8A-4147-A177-3AD203B41FA5}">
                          <a16:colId xmlns:a16="http://schemas.microsoft.com/office/drawing/2014/main" val="317027844"/>
                        </a:ext>
                      </a:extLst>
                    </a:gridCol>
                    <a:gridCol w="706120">
                      <a:extLst>
                        <a:ext uri="{9D8B030D-6E8A-4147-A177-3AD203B41FA5}">
                          <a16:colId xmlns:a16="http://schemas.microsoft.com/office/drawing/2014/main" val="3002943348"/>
                        </a:ext>
                      </a:extLst>
                    </a:gridCol>
                    <a:gridCol w="977265">
                      <a:extLst>
                        <a:ext uri="{9D8B030D-6E8A-4147-A177-3AD203B41FA5}">
                          <a16:colId xmlns:a16="http://schemas.microsoft.com/office/drawing/2014/main" val="118068980"/>
                        </a:ext>
                      </a:extLst>
                    </a:gridCol>
                    <a:gridCol w="890905">
                      <a:extLst>
                        <a:ext uri="{9D8B030D-6E8A-4147-A177-3AD203B41FA5}">
                          <a16:colId xmlns:a16="http://schemas.microsoft.com/office/drawing/2014/main" val="537420187"/>
                        </a:ext>
                      </a:extLst>
                    </a:gridCol>
                    <a:gridCol w="935990">
                      <a:extLst>
                        <a:ext uri="{9D8B030D-6E8A-4147-A177-3AD203B41FA5}">
                          <a16:colId xmlns:a16="http://schemas.microsoft.com/office/drawing/2014/main" val="2778045019"/>
                        </a:ext>
                      </a:extLst>
                    </a:gridCol>
                    <a:gridCol w="810260">
                      <a:extLst>
                        <a:ext uri="{9D8B030D-6E8A-4147-A177-3AD203B41FA5}">
                          <a16:colId xmlns:a16="http://schemas.microsoft.com/office/drawing/2014/main" val="2944981526"/>
                        </a:ext>
                      </a:extLst>
                    </a:gridCol>
                    <a:gridCol w="896620">
                      <a:extLst>
                        <a:ext uri="{9D8B030D-6E8A-4147-A177-3AD203B41FA5}">
                          <a16:colId xmlns:a16="http://schemas.microsoft.com/office/drawing/2014/main" val="2326820382"/>
                        </a:ext>
                      </a:extLst>
                    </a:gridCol>
                  </a:tblGrid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durée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76724" t="-14634" r="-642241" b="-10170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Distance D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Distance G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……………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………….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…………..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675997383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5000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250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951213943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7000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150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023507014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6000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200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59526337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14000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50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754199330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2500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300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173634951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747230531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574669152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186114001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150237622"/>
                      </a:ext>
                    </a:extLst>
                  </a:tr>
                  <a:tr h="252095"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>
                              <a:effectLst/>
                            </a:rPr>
                            <a:t> </a:t>
                          </a:r>
                          <a:endParaRPr lang="fr-FR" sz="120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r>
                            <a:rPr lang="fr-FR" sz="1200" dirty="0">
                              <a:effectLst/>
                            </a:rPr>
                            <a:t> </a:t>
                          </a:r>
                          <a:endParaRPr lang="fr-FR" sz="12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9891379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Rectangle 1">
            <a:extLst>
              <a:ext uri="{FF2B5EF4-FFF2-40B4-BE49-F238E27FC236}">
                <a16:creationId xmlns:a16="http://schemas.microsoft.com/office/drawing/2014/main" id="{CBA14F6F-8451-51DE-B641-79823E25B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609" y="1462781"/>
            <a:ext cx="10160591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Partie 3 : Avancer mais pas en ligne droite 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 cette partie 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puissance appliquée au moteur droit est </a:t>
            </a:r>
            <a:r>
              <a:rPr kumimoji="0" lang="fr-FR" altLang="fr-FR" sz="2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kumimoji="0" lang="fr-FR" altLang="fr-FR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=100.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durées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sont données 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ms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distances en cm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est la puissance appliquée au 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moteur gauche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se passe-t-il lorsque 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 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puissance appliquée au moteur gauche n’est pas la même que </a:t>
            </a:r>
            <a:r>
              <a:rPr kumimoji="0" lang="fr-FR" altLang="fr-FR" sz="2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l’aide des informations de la partie 1 et en choisissant différentes durées et valeurs de la puissance </a:t>
            </a:r>
            <a:r>
              <a:rPr kumimoji="0" lang="fr-FR" altLang="fr-F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donner la distance « Distance D » parcourue par la roue droite et celle parcourue par la roue gauche « Distance G ». 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963C4CA-9880-793F-0BCD-FEFA693A37C2}"/>
              </a:ext>
            </a:extLst>
          </p:cNvPr>
          <p:cNvSpPr txBox="1"/>
          <p:nvPr/>
        </p:nvSpPr>
        <p:spPr>
          <a:xfrm>
            <a:off x="571500" y="4922480"/>
            <a:ext cx="45652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Pourquoi cette question ? </a:t>
            </a:r>
          </a:p>
        </p:txBody>
      </p:sp>
    </p:spTree>
    <p:extLst>
      <p:ext uri="{BB962C8B-B14F-4D97-AF65-F5344CB8AC3E}">
        <p14:creationId xmlns:p14="http://schemas.microsoft.com/office/powerpoint/2010/main" val="3090386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280994-8D38-5A0E-ACE8-68BFEE718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634"/>
            <a:ext cx="10515600" cy="1325563"/>
          </a:xfrm>
        </p:spPr>
        <p:txBody>
          <a:bodyPr/>
          <a:lstStyle/>
          <a:p>
            <a:r>
              <a:rPr lang="fr-FR" dirty="0"/>
              <a:t>Partie 3 : Avancer mais pas en ligne droite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BCDAE89B-B76F-3AA6-141E-6817D936D9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62280" y="3015704"/>
            <a:ext cx="8617015" cy="364966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963C4CA-9880-793F-0BCD-FEFA693A37C2}"/>
              </a:ext>
            </a:extLst>
          </p:cNvPr>
          <p:cNvSpPr txBox="1"/>
          <p:nvPr/>
        </p:nvSpPr>
        <p:spPr>
          <a:xfrm>
            <a:off x="0" y="1406761"/>
            <a:ext cx="8813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Pour comprendre l’indépendance des roues, </a:t>
            </a:r>
          </a:p>
          <a:p>
            <a:r>
              <a:rPr lang="fr-FR" sz="3200" dirty="0"/>
              <a:t>regarder la conception du robot, </a:t>
            </a:r>
          </a:p>
          <a:p>
            <a:r>
              <a:rPr lang="fr-FR" sz="3200" dirty="0"/>
              <a:t>Trouver une expression algébrique </a:t>
            </a:r>
          </a:p>
          <a:p>
            <a:r>
              <a:rPr lang="fr-FR" sz="3200" dirty="0"/>
              <a:t>Utiliser un rapport </a:t>
            </a:r>
          </a:p>
        </p:txBody>
      </p:sp>
    </p:spTree>
    <p:extLst>
      <p:ext uri="{BB962C8B-B14F-4D97-AF65-F5344CB8AC3E}">
        <p14:creationId xmlns:p14="http://schemas.microsoft.com/office/powerpoint/2010/main" val="3474170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D0B0CC-FC57-59E3-0B00-6396924D9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(8000 ; 200 ; 100) 		(8000 ; 150 ; 100) 	</a:t>
            </a:r>
            <a:b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(2000 ; -200 ; 100) 		(4000 ; 300 ; 100).  Comment faites-vous ? </a:t>
            </a:r>
            <a:br>
              <a:rPr lang="fr-F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fr-FR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646F0B4-9602-8F29-DFDC-636020C0D1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7125" y="1775471"/>
            <a:ext cx="7604125" cy="4914947"/>
          </a:xfrm>
        </p:spPr>
      </p:pic>
    </p:spTree>
    <p:extLst>
      <p:ext uri="{BB962C8B-B14F-4D97-AF65-F5344CB8AC3E}">
        <p14:creationId xmlns:p14="http://schemas.microsoft.com/office/powerpoint/2010/main" val="4208084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5E6351-E61D-435E-868B-7E85C5BF1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142" y="307438"/>
            <a:ext cx="10131425" cy="1456267"/>
          </a:xfrm>
        </p:spPr>
        <p:txBody>
          <a:bodyPr/>
          <a:lstStyle/>
          <a:p>
            <a:r>
              <a:rPr lang="fr-FR" dirty="0"/>
              <a:t>L’importance du choix de la représentation.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A7D6BF-7F23-7BDF-E2B3-797A42D20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075" y="1337733"/>
            <a:ext cx="10131425" cy="3649133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Décrire les deux cas représentés 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Comment trouver le centre de la trajectoire que vont décrire les roues 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Représenter une partie de la trajectoire des roues.</a:t>
            </a:r>
            <a:endParaRPr kumimoji="0" lang="fr-FR" alt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fr-FR" dirty="0"/>
          </a:p>
        </p:txBody>
      </p:sp>
      <p:pic>
        <p:nvPicPr>
          <p:cNvPr id="4097" name="Image 3">
            <a:extLst>
              <a:ext uri="{FF2B5EF4-FFF2-40B4-BE49-F238E27FC236}">
                <a16:creationId xmlns:a16="http://schemas.microsoft.com/office/drawing/2014/main" id="{77E56FE7-D020-A2E9-3057-6841F1CE6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848" y="4292335"/>
            <a:ext cx="5070739" cy="245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ncre 5">
            <a:extLst>
              <a:ext uri="{FF2B5EF4-FFF2-40B4-BE49-F238E27FC236}">
                <a16:creationId xmlns:a16="http://schemas.microsoft.com/office/drawing/2014/main" id="{E6CD880C-1269-19D3-FE18-72ACD2C4E5FC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121400" y="-1362074"/>
            <a:ext cx="203200" cy="376237"/>
          </a:xfrm>
          <a:prstGeom prst="rect">
            <a:avLst/>
          </a:prstGeom>
          <a:noFill/>
          <a:ln w="216000" cap="sq" algn="ctr">
            <a:solidFill>
              <a:srgbClr val="FFFFFF">
                <a:alpha val="33333"/>
              </a:srgb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099" name="Encre 6">
                <a:extLst>
                  <a:ext uri="{FF2B5EF4-FFF2-40B4-BE49-F238E27FC236}">
                    <a16:creationId xmlns:a16="http://schemas.microsoft.com/office/drawing/2014/main" id="{DCA04535-4584-82D5-6720-1E439DD5DBEE}"/>
                  </a:ext>
                </a:extLst>
              </p14:cNvPr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6135688" y="-1277937"/>
              <a:ext cx="131762" cy="234950"/>
            </p14:xfrm>
          </p:contentPart>
        </mc:Choice>
        <mc:Fallback xmlns="">
          <p:pic>
            <p:nvPicPr>
              <p:cNvPr id="4099" name="Encre 6">
                <a:extLst>
                  <a:ext uri="{FF2B5EF4-FFF2-40B4-BE49-F238E27FC236}">
                    <a16:creationId xmlns:a16="http://schemas.microsoft.com/office/drawing/2014/main" id="{DCA04535-4584-82D5-6720-1E439DD5DBEE}"/>
                  </a:ext>
                </a:extLst>
              </p:cNvPr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0" cy="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Encre 7">
            <a:extLst>
              <a:ext uri="{FF2B5EF4-FFF2-40B4-BE49-F238E27FC236}">
                <a16:creationId xmlns:a16="http://schemas.microsoft.com/office/drawing/2014/main" id="{3F948A86-6E0D-311E-BCA7-65C190687D7C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099175" y="-1257299"/>
            <a:ext cx="174625" cy="311150"/>
          </a:xfrm>
          <a:prstGeom prst="rect">
            <a:avLst/>
          </a:prstGeom>
          <a:noFill/>
          <a:ln w="216000" cap="sq" algn="ctr">
            <a:solidFill>
              <a:srgbClr val="FFFFFF">
                <a:alpha val="33333"/>
              </a:srgb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8106F8-AB21-7116-A5E3-7266D544B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0" y="-20462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841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171F94-D6EA-3C25-5C6E-09FA41E1C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6826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dirty="0"/>
              <a:t>Et voilà les deux configurations de Thalès en une seule fois. </a:t>
            </a:r>
            <a:br>
              <a:rPr lang="fr-FR" dirty="0"/>
            </a:br>
            <a:r>
              <a:rPr lang="fr-FR" dirty="0"/>
              <a:t>Tout cela grâce à la représentation des puissances proportionnelles.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1253F2B1-9BF3-42E3-F453-668C271FB7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50359" y="2732088"/>
            <a:ext cx="6250406" cy="364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40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208546-1AFB-585C-26D9-9D502A76F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vous de jouer ! Comment utiliser les outils ? Quand ? 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E14288C-EE34-1FFE-D432-7D472DCF9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2099" y="2141538"/>
            <a:ext cx="6278826" cy="3649662"/>
          </a:xfrm>
        </p:spPr>
      </p:pic>
    </p:spTree>
    <p:extLst>
      <p:ext uri="{BB962C8B-B14F-4D97-AF65-F5344CB8AC3E}">
        <p14:creationId xmlns:p14="http://schemas.microsoft.com/office/powerpoint/2010/main" val="2916102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3F0F1F-BA33-F48C-0FBF-979DEE0E4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effets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8140FB-D0B3-14A5-37E0-F0A123F52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2168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5F1968-C052-6B8C-398F-E9DE1BD75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4èmes du collège ont reçu un message de la lune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DC48A14F-FB97-7D99-E9E2-3213679C3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8AE58F-19F1-6EA0-B600-A381F0C72B98}"/>
              </a:ext>
            </a:extLst>
          </p:cNvPr>
          <p:cNvSpPr/>
          <p:nvPr/>
        </p:nvSpPr>
        <p:spPr>
          <a:xfrm>
            <a:off x="685801" y="2142067"/>
            <a:ext cx="10412689" cy="341632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 w="5715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6350" stA="50000" endA="300" endPos="55000" dir="5400000" sy="-100000" algn="bl" rotWithShape="0"/>
            <a:softEdge rad="12700"/>
          </a:effectLst>
          <a:scene3d>
            <a:camera prst="perspectiveRelaxedModerately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Aidez nous ! </a:t>
            </a:r>
          </a:p>
          <a:p>
            <a:pPr algn="ctr"/>
            <a:r>
              <a:rPr lang="fr-FR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Notre moteur droit à une avarie. </a:t>
            </a:r>
          </a:p>
          <a:p>
            <a:pPr algn="ctr"/>
            <a:r>
              <a:rPr lang="fr-FR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Impossible de rentrer.  </a:t>
            </a:r>
          </a:p>
          <a:p>
            <a:pPr algn="ctr"/>
            <a:endParaRPr lang="fr-FR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84969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AF768C-640E-6113-19D0-392361EAD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121" y="497840"/>
            <a:ext cx="3530599" cy="5242560"/>
          </a:xfrm>
        </p:spPr>
        <p:txBody>
          <a:bodyPr>
            <a:normAutofit/>
          </a:bodyPr>
          <a:lstStyle/>
          <a:p>
            <a:r>
              <a:rPr lang="fr-FR" dirty="0"/>
              <a:t>Connection avec le </a:t>
            </a:r>
            <a:r>
              <a:rPr lang="fr-FR" dirty="0" err="1"/>
              <a:t>Thymio</a:t>
            </a:r>
            <a:r>
              <a:rPr lang="fr-FR" dirty="0"/>
              <a:t>.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r>
              <a:rPr lang="fr-FR" dirty="0"/>
              <a:t> </a:t>
            </a:r>
            <a:r>
              <a:rPr lang="fr-FR" b="1" u="sng" dirty="0"/>
              <a:t>mission  : </a:t>
            </a:r>
            <a:br>
              <a:rPr lang="fr-FR" b="1" u="sng" dirty="0"/>
            </a:br>
            <a:br>
              <a:rPr lang="fr-FR" b="1" u="sng" dirty="0"/>
            </a:br>
            <a:r>
              <a:rPr lang="fr-FR" b="1" dirty="0"/>
              <a:t>sauvetage du </a:t>
            </a:r>
            <a:r>
              <a:rPr lang="fr-FR" b="1" dirty="0" err="1"/>
              <a:t>mOONWALKER</a:t>
            </a:r>
            <a:endParaRPr lang="fr-FR" b="1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409816B-C04F-6F42-D10D-A94CC277CF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22262" y="1066800"/>
            <a:ext cx="9199527" cy="5520879"/>
          </a:xfrm>
        </p:spPr>
      </p:pic>
    </p:spTree>
    <p:extLst>
      <p:ext uri="{BB962C8B-B14F-4D97-AF65-F5344CB8AC3E}">
        <p14:creationId xmlns:p14="http://schemas.microsoft.com/office/powerpoint/2010/main" val="2385081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4C642F-F4C9-4783-D62E-DF55DF4A8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 poste de pilotage est simple. Le comportement du </a:t>
            </a:r>
            <a:r>
              <a:rPr lang="fr-FR" b="1" dirty="0" err="1"/>
              <a:t>moonwalker</a:t>
            </a:r>
            <a:r>
              <a:rPr lang="fr-FR" b="1" dirty="0"/>
              <a:t> l’est moins !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71273FC-5897-A089-985C-626A03A00E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3547" y="2375218"/>
            <a:ext cx="5255376" cy="3873182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6AE172-025A-DE32-9BC0-AA695A4380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723" y="2375218"/>
            <a:ext cx="4808391" cy="379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72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F1CB5C-D0D8-9406-D762-3A2D1CBEC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matériel :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32E1FA7-7943-3E72-D903-E952378B3C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56586" y="2065867"/>
            <a:ext cx="3638141" cy="2577254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9660BF-106D-9D72-6687-9859D89AC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9259" y="185161"/>
            <a:ext cx="4197531" cy="29382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1B0E53F-5139-2C47-020C-6239A2DDB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730" y="2589763"/>
            <a:ext cx="2645124" cy="40637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EA228DC-FF00-9CC9-A1A9-EDBF9955E0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4291" y="4028598"/>
            <a:ext cx="5302936" cy="251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647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175443-7E4F-B35C-9C1D-6212F37E0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1 : A la recherche du bon modèle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00DC58-F0BA-3988-F96F-9EEC0E2EE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sz="2800" dirty="0"/>
              <a:t>En utilisant la notice fournie et le robot pouvez-vous prédire ses déplacements ? </a:t>
            </a:r>
          </a:p>
          <a:p>
            <a:r>
              <a:rPr lang="fr-FR" sz="2800" dirty="0"/>
              <a:t>Prise en main du robot </a:t>
            </a:r>
          </a:p>
          <a:p>
            <a:r>
              <a:rPr lang="fr-FR" sz="2800" dirty="0"/>
              <a:t> Premières conceptions ? </a:t>
            </a:r>
          </a:p>
          <a:p>
            <a:r>
              <a:rPr lang="fr-FR" sz="2800" dirty="0"/>
              <a:t> </a:t>
            </a:r>
          </a:p>
          <a:p>
            <a:r>
              <a:rPr lang="fr-FR" sz="2800" dirty="0"/>
              <a:t> </a:t>
            </a:r>
          </a:p>
          <a:p>
            <a:r>
              <a:rPr lang="fr-FR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7736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65286C-73A7-C771-5F0F-DAC019780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1 : raffiner l’étude </a:t>
            </a:r>
            <a:br>
              <a:rPr lang="fr-FR" dirty="0"/>
            </a:br>
            <a:r>
              <a:rPr lang="fr-FR" dirty="0"/>
              <a:t>Sait-on le faire avancer en ligne droite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63C433-CFFA-7A29-07C0-2C1B09ED8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Oui comment ? </a:t>
            </a:r>
          </a:p>
          <a:p>
            <a:endParaRPr lang="fr-FR" sz="2400" dirty="0"/>
          </a:p>
          <a:p>
            <a:r>
              <a:rPr lang="fr-FR" sz="2400" dirty="0"/>
              <a:t>Non pourquoi ? </a:t>
            </a:r>
          </a:p>
          <a:p>
            <a:endParaRPr lang="fr-FR" sz="2400" dirty="0"/>
          </a:p>
          <a:p>
            <a:r>
              <a:rPr lang="fr-FR" sz="2400" dirty="0"/>
              <a:t>Comment mener cette étude ? </a:t>
            </a:r>
          </a:p>
        </p:txBody>
      </p:sp>
    </p:spTree>
    <p:extLst>
      <p:ext uri="{BB962C8B-B14F-4D97-AF65-F5344CB8AC3E}">
        <p14:creationId xmlns:p14="http://schemas.microsoft.com/office/powerpoint/2010/main" val="2424748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A324B5D-3652-BED3-06EB-C52EF28B20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280247"/>
              </p:ext>
            </p:extLst>
          </p:nvPr>
        </p:nvGraphicFramePr>
        <p:xfrm>
          <a:off x="6664669" y="1277149"/>
          <a:ext cx="1794510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6960">
                  <a:extLst>
                    <a:ext uri="{9D8B030D-6E8A-4147-A177-3AD203B41FA5}">
                      <a16:colId xmlns:a16="http://schemas.microsoft.com/office/drawing/2014/main" val="1611750770"/>
                    </a:ext>
                  </a:extLst>
                </a:gridCol>
                <a:gridCol w="717550">
                  <a:extLst>
                    <a:ext uri="{9D8B030D-6E8A-4147-A177-3AD203B41FA5}">
                      <a16:colId xmlns:a16="http://schemas.microsoft.com/office/drawing/2014/main" val="9922378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Durée en ms 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Distance en cm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25610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3624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500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6376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1000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7245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1500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228435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2000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67303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2500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48852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3000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8849128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FB702BF-41E6-AF43-5EA4-496911F1DD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576309"/>
              </p:ext>
            </p:extLst>
          </p:nvPr>
        </p:nvGraphicFramePr>
        <p:xfrm>
          <a:off x="8878977" y="1277149"/>
          <a:ext cx="1794510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6960">
                  <a:extLst>
                    <a:ext uri="{9D8B030D-6E8A-4147-A177-3AD203B41FA5}">
                      <a16:colId xmlns:a16="http://schemas.microsoft.com/office/drawing/2014/main" val="2484714424"/>
                    </a:ext>
                  </a:extLst>
                </a:gridCol>
                <a:gridCol w="717550">
                  <a:extLst>
                    <a:ext uri="{9D8B030D-6E8A-4147-A177-3AD203B41FA5}">
                      <a16:colId xmlns:a16="http://schemas.microsoft.com/office/drawing/2014/main" val="367052833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Durée en ms 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Distance en cm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72706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3500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16914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4000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90822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4500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25480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5000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8124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5500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06751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6000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159561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6500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6099628"/>
                  </a:ext>
                </a:extLst>
              </a:tr>
            </a:tbl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30AB1208-814E-469A-8AC1-3E8351E81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766" y="4287511"/>
            <a:ext cx="1817297" cy="3017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99829" tIns="899829" rIns="899829" bIns="89982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fr-FR" altLang="fr-F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fr-FR" altLang="fr-F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fr-FR" altLang="fr-F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Image 2">
            <a:extLst>
              <a:ext uri="{FF2B5EF4-FFF2-40B4-BE49-F238E27FC236}">
                <a16:creationId xmlns:a16="http://schemas.microsoft.com/office/drawing/2014/main" id="{1F414A3D-3957-6A28-5E4E-1400840DC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" y="2179966"/>
            <a:ext cx="528955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B0916A4-524D-DBCE-962B-135DC62CB5F7}"/>
              </a:ext>
            </a:extLst>
          </p:cNvPr>
          <p:cNvSpPr txBox="1"/>
          <p:nvPr/>
        </p:nvSpPr>
        <p:spPr>
          <a:xfrm>
            <a:off x="826167" y="527676"/>
            <a:ext cx="8745792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Partie 1 : Avancer en ligne droite</a:t>
            </a:r>
            <a:endParaRPr kumimoji="0" lang="fr-FR" altLang="fr-FR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Quelle puissance 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doit-on appliquer au moteur gauche pour que le robot avance tout droit ? </a:t>
            </a:r>
            <a:endParaRPr kumimoji="0" lang="fr-FR" altLang="fr-FR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 le cas où l’on saisi </a:t>
            </a:r>
            <a:r>
              <a:rPr kumimoji="0" lang="fr-FR" altLang="fr-FR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pl= ….</a:t>
            </a:r>
            <a:endParaRPr kumimoji="0" lang="fr-FR" altLang="fr-FR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Compléter le tableau suivant : 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F6AA4E3-A18F-0212-5747-4986B4F95A10}"/>
              </a:ext>
            </a:extLst>
          </p:cNvPr>
          <p:cNvSpPr txBox="1"/>
          <p:nvPr/>
        </p:nvSpPr>
        <p:spPr>
          <a:xfrm>
            <a:off x="6664669" y="5103793"/>
            <a:ext cx="48898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Pourquoi ces 2 points de vue uniquement ? </a:t>
            </a:r>
          </a:p>
          <a:p>
            <a:r>
              <a:rPr lang="fr-FR" sz="2800" dirty="0"/>
              <a:t>Quel bilan ?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D3BADAD-5C2F-6F8C-AC0A-978A93ABABD7}"/>
              </a:ext>
            </a:extLst>
          </p:cNvPr>
          <p:cNvSpPr txBox="1"/>
          <p:nvPr/>
        </p:nvSpPr>
        <p:spPr>
          <a:xfrm>
            <a:off x="6620215" y="3429000"/>
            <a:ext cx="55585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Peut-on prévoir la durée nécessaire pour avancer tout droit de 25 cm ? de 31,4 cm ? </a:t>
            </a:r>
            <a:endParaRPr kumimoji="0" lang="fr-FR" altLang="fr-FR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Quelle a été la durée du déplacement lorsque le robot a parcouru 12 cm ? 13 cm ?</a:t>
            </a:r>
            <a:endParaRPr kumimoji="0" lang="fr-FR" altLang="fr-FR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24837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359B24-0C22-11EB-C84D-77BB61DA7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1, le bilan :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0955AA-9B08-BCED-50F9-CF3E68B6F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dirty="0"/>
              <a:t>Juste le modèle étudié </a:t>
            </a:r>
          </a:p>
          <a:p>
            <a:pPr marL="0" indent="0" algn="ctr">
              <a:buNone/>
            </a:pPr>
            <a:r>
              <a:rPr lang="fr-FR" sz="2400" dirty="0"/>
              <a:t>OU </a:t>
            </a:r>
          </a:p>
          <a:p>
            <a:pPr algn="ctr"/>
            <a:r>
              <a:rPr lang="fr-FR" sz="2400" dirty="0"/>
              <a:t>Cours sur la proportionnalité qui recueille les techniques, les nomme et que les vitesses. </a:t>
            </a:r>
          </a:p>
        </p:txBody>
      </p:sp>
    </p:spTree>
    <p:extLst>
      <p:ext uri="{BB962C8B-B14F-4D97-AF65-F5344CB8AC3E}">
        <p14:creationId xmlns:p14="http://schemas.microsoft.com/office/powerpoint/2010/main" val="10537983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élest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élest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e" id="{02A3C8D0-B192-4241-A1B5-2070A4513EF6}" vid="{0786C84E-21ED-4B67-92D8-2882CA9BD2F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celeste</Template>
  <TotalTime>483</TotalTime>
  <Words>878</Words>
  <Application>Microsoft Office PowerPoint</Application>
  <PresentationFormat>Grand écran</PresentationFormat>
  <Paragraphs>200</Paragraphs>
  <Slides>19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Times New Roman</vt:lpstr>
      <vt:lpstr>celeste</vt:lpstr>
      <vt:lpstr>Sauvetage sur la lune Atelier </vt:lpstr>
      <vt:lpstr>Les 4èmes du collège ont reçu un message de la lune</vt:lpstr>
      <vt:lpstr>Connection avec le Thymio.    mission  :   sauvetage du mOONWALKER</vt:lpstr>
      <vt:lpstr>Le poste de pilotage est simple. Le comportement du moonwalker l’est moins ! </vt:lpstr>
      <vt:lpstr>Notre matériel : </vt:lpstr>
      <vt:lpstr>Etape 1 : A la recherche du bon modèle </vt:lpstr>
      <vt:lpstr>Etape 1 : raffiner l’étude  Sait-on le faire avancer en ligne droite ? </vt:lpstr>
      <vt:lpstr>Présentation PowerPoint</vt:lpstr>
      <vt:lpstr>Etape 1, le bilan : </vt:lpstr>
      <vt:lpstr>Etape 1 BIs</vt:lpstr>
      <vt:lpstr>On a 3 grandeurs : puissances, distances et durées, il faut savoir comment elles sont liées.</vt:lpstr>
      <vt:lpstr>Le bilan </vt:lpstr>
      <vt:lpstr>Partie 3 : Avancer mais pas en ligne droite</vt:lpstr>
      <vt:lpstr>Partie 3 : Avancer mais pas en ligne droite</vt:lpstr>
      <vt:lpstr>(8000 ; 200 ; 100)   (8000 ; 150 ; 100)    (2000 ; -200 ; 100)   (4000 ; 300 ; 100).  Comment faites-vous ?  </vt:lpstr>
      <vt:lpstr>L’importance du choix de la représentation.</vt:lpstr>
      <vt:lpstr>Et voilà les deux configurations de Thalès en une seule fois.  Tout cela grâce à la représentation des puissances proportionnelles. </vt:lpstr>
      <vt:lpstr>A vous de jouer ! Comment utiliser les outils ? Quand ?  </vt:lpstr>
      <vt:lpstr>Les effets 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Sauvetage sur la lune Atelier</dc:title>
  <dc:creator>georges Saliba</dc:creator>
  <cp:lastModifiedBy>georges Saliba</cp:lastModifiedBy>
  <cp:revision>4</cp:revision>
  <dcterms:created xsi:type="dcterms:W3CDTF">2023-04-04T20:55:02Z</dcterms:created>
  <dcterms:modified xsi:type="dcterms:W3CDTF">2023-11-22T16:59:00Z</dcterms:modified>
</cp:coreProperties>
</file>