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72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7F34-299B-486B-947A-E997424B0B59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6F928-2DD3-4E86-B4E6-7DAB803A21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2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créé une situation dans laquelle, nous avons un objectif réel, celui d’une mission de sauvetage identique à celle de la vraie vie.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D8772-3087-4E4A-8BA9-249B1F47137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70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construit un simulateur et utilisé le langage python pour piloter notre robot et le ramener dans la zone bleue. </a:t>
            </a:r>
          </a:p>
          <a:p>
            <a:r>
              <a:rPr lang="fr-FR" dirty="0"/>
              <a:t>Nous nous sommes inspiré des missions R2T2 mais avec pour objectif de regarder les mathématiques qui y sont cachées.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D8772-3087-4E4A-8BA9-249B1F4713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03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recréé le poste de pilotage du robot GGB</a:t>
            </a:r>
          </a:p>
          <a:p>
            <a:endParaRPr lang="fr-FR" dirty="0"/>
          </a:p>
          <a:p>
            <a:r>
              <a:rPr lang="fr-FR" dirty="0"/>
              <a:t>choisir deux puissances et une durée nous permet de le faire avancer. </a:t>
            </a:r>
          </a:p>
          <a:p>
            <a:endParaRPr lang="fr-FR" dirty="0"/>
          </a:p>
          <a:p>
            <a:r>
              <a:rPr lang="fr-FR" dirty="0"/>
              <a:t>On se demande alors comment on va pouvoir étudier le mouvement de ce robot 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D8772-3087-4E4A-8BA9-249B1F4713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8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robot </a:t>
            </a:r>
            <a:r>
              <a:rPr lang="fr-FR" dirty="0" err="1"/>
              <a:t>Thymio</a:t>
            </a:r>
            <a:r>
              <a:rPr lang="fr-FR" dirty="0"/>
              <a:t>, nos instruments, notre simulateur et nos idées.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D8772-3087-4E4A-8BA9-249B1F4713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0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86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20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4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5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9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9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6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07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02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5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38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0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76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0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8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E376AA-BF82-4AEE-97FA-0A715AD8944B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A8432A-888D-409A-974B-F27053637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02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B358B-25C5-BE4E-7CA9-9015E84D4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699" y="1180573"/>
            <a:ext cx="8048626" cy="2421464"/>
          </a:xfrm>
        </p:spPr>
        <p:txBody>
          <a:bodyPr/>
          <a:lstStyle/>
          <a:p>
            <a:pPr algn="ctr"/>
            <a:r>
              <a:rPr lang="fr-FR" dirty="0"/>
              <a:t>Sauvetage sur la lune</a:t>
            </a:r>
            <a:br>
              <a:rPr lang="fr-FR" dirty="0"/>
            </a:br>
            <a:r>
              <a:rPr lang="fr-FR" dirty="0"/>
              <a:t>Atelier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0F20FD-72F5-AE21-ED41-33EE5BC7D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347200" cy="2133599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la robotique peut-elle favoriser l’apprentissage des mathématiques ?</a:t>
            </a:r>
            <a:endParaRPr lang="fr-FR" dirty="0"/>
          </a:p>
          <a:p>
            <a:endParaRPr lang="fr-FR" dirty="0"/>
          </a:p>
          <a:p>
            <a:r>
              <a:rPr lang="fr-FR" dirty="0"/>
              <a:t>Georges </a:t>
            </a:r>
            <a:r>
              <a:rPr lang="fr-FR" dirty="0" err="1"/>
              <a:t>saliba</a:t>
            </a:r>
            <a:r>
              <a:rPr lang="fr-FR" dirty="0"/>
              <a:t>, </a:t>
            </a:r>
          </a:p>
          <a:p>
            <a:r>
              <a:rPr lang="fr-FR" dirty="0"/>
              <a:t>Collège Aliénor d’aquitaine, Bordeaux  </a:t>
            </a:r>
          </a:p>
          <a:p>
            <a:r>
              <a:rPr lang="fr-FR" dirty="0" err="1"/>
              <a:t>IReM</a:t>
            </a:r>
            <a:r>
              <a:rPr lang="fr-FR" dirty="0"/>
              <a:t> d’Aquitaine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62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FDCCD-119C-4F2A-02AB-747FD743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875"/>
            <a:ext cx="10131425" cy="1456267"/>
          </a:xfrm>
        </p:spPr>
        <p:txBody>
          <a:bodyPr/>
          <a:lstStyle/>
          <a:p>
            <a:r>
              <a:rPr lang="fr-FR" dirty="0"/>
              <a:t>Etape 1 </a:t>
            </a:r>
            <a:r>
              <a:rPr lang="fr-FR" dirty="0" err="1"/>
              <a:t>BIs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1ED0ED-D4DF-AA1B-9A08-2D5F49FA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 2 : Lorsque les deux puissances sont identiques 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l’aide des données ci-dessus, peut-on prévoir la distance que va parcourir la roue droite lorsque la durée de 7000 ms et la puissance appliquée est de 250 ?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Lorsque la durée est de 12000 ms et la puissance appliquée est de 150 ? </a:t>
            </a:r>
          </a:p>
          <a:p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Pourquoi de telles questions ? </a:t>
            </a:r>
          </a:p>
          <a:p>
            <a:pPr marL="0" indent="0">
              <a:buNone/>
            </a:pP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9912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73623-5304-5734-F6C5-7B0AB75D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407655"/>
            <a:ext cx="10515600" cy="1325563"/>
          </a:xfrm>
        </p:spPr>
        <p:txBody>
          <a:bodyPr/>
          <a:lstStyle/>
          <a:p>
            <a:r>
              <a:rPr lang="fr-FR" dirty="0"/>
              <a:t>On a 3 grandeurs : puissances, distances et durées, il faut savoir comment elles sont liées.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2446B37-D2C8-00AA-9841-72719962A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2219" y="2961341"/>
            <a:ext cx="5458587" cy="20100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6CC08E-9ACD-A586-DE9F-EEBC3B95C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595" y="1682510"/>
            <a:ext cx="8594651" cy="49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3DDD5-130A-EAA4-F9FE-F827676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bilan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70739F-E003-273D-3940-974C558F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Reprise des éléments donnés, </a:t>
            </a:r>
          </a:p>
          <a:p>
            <a:r>
              <a:rPr lang="fr-FR" sz="2800" dirty="0"/>
              <a:t>Cours sur la proportionnalité avec ses techniques, </a:t>
            </a:r>
          </a:p>
          <a:p>
            <a:r>
              <a:rPr lang="fr-FR" sz="2800" dirty="0"/>
              <a:t>Définition de la vitesse,</a:t>
            </a:r>
          </a:p>
          <a:p>
            <a:r>
              <a:rPr lang="fr-FR" sz="2800" dirty="0"/>
              <a:t>Distinction de la vitesse et de la distance pour une seconde,</a:t>
            </a:r>
          </a:p>
          <a:p>
            <a:r>
              <a:rPr lang="fr-FR" sz="2800" dirty="0"/>
              <a:t>Grandeur quotient vs grandeur simple. </a:t>
            </a:r>
          </a:p>
        </p:txBody>
      </p:sp>
    </p:spTree>
    <p:extLst>
      <p:ext uri="{BB962C8B-B14F-4D97-AF65-F5344CB8AC3E}">
        <p14:creationId xmlns:p14="http://schemas.microsoft.com/office/powerpoint/2010/main" val="52444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80994-8D38-5A0E-ACE8-68BFEE71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59"/>
            <a:ext cx="10131425" cy="1456267"/>
          </a:xfrm>
        </p:spPr>
        <p:txBody>
          <a:bodyPr/>
          <a:lstStyle/>
          <a:p>
            <a:r>
              <a:rPr lang="fr-FR" dirty="0"/>
              <a:t>Partie 3 : Avancer mais pas en ligne droite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6CDABC9A-FEB4-108E-C145-CDFF083E2E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249561"/>
                  </p:ext>
                </p:extLst>
              </p:nvPr>
            </p:nvGraphicFramePr>
            <p:xfrm>
              <a:off x="6437630" y="4008696"/>
              <a:ext cx="5754370" cy="27730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210">
                      <a:extLst>
                        <a:ext uri="{9D8B030D-6E8A-4147-A177-3AD203B41FA5}">
                          <a16:colId xmlns:a16="http://schemas.microsoft.com/office/drawing/2014/main" val="317027844"/>
                        </a:ext>
                      </a:extLst>
                    </a:gridCol>
                    <a:gridCol w="706120">
                      <a:extLst>
                        <a:ext uri="{9D8B030D-6E8A-4147-A177-3AD203B41FA5}">
                          <a16:colId xmlns:a16="http://schemas.microsoft.com/office/drawing/2014/main" val="3002943348"/>
                        </a:ext>
                      </a:extLst>
                    </a:gridCol>
                    <a:gridCol w="977265">
                      <a:extLst>
                        <a:ext uri="{9D8B030D-6E8A-4147-A177-3AD203B41FA5}">
                          <a16:colId xmlns:a16="http://schemas.microsoft.com/office/drawing/2014/main" val="118068980"/>
                        </a:ext>
                      </a:extLst>
                    </a:gridCol>
                    <a:gridCol w="890905">
                      <a:extLst>
                        <a:ext uri="{9D8B030D-6E8A-4147-A177-3AD203B41FA5}">
                          <a16:colId xmlns:a16="http://schemas.microsoft.com/office/drawing/2014/main" val="537420187"/>
                        </a:ext>
                      </a:extLst>
                    </a:gridCol>
                    <a:gridCol w="935990">
                      <a:extLst>
                        <a:ext uri="{9D8B030D-6E8A-4147-A177-3AD203B41FA5}">
                          <a16:colId xmlns:a16="http://schemas.microsoft.com/office/drawing/2014/main" val="2778045019"/>
                        </a:ext>
                      </a:extLst>
                    </a:gridCol>
                    <a:gridCol w="810260">
                      <a:extLst>
                        <a:ext uri="{9D8B030D-6E8A-4147-A177-3AD203B41FA5}">
                          <a16:colId xmlns:a16="http://schemas.microsoft.com/office/drawing/2014/main" val="2944981526"/>
                        </a:ext>
                      </a:extLst>
                    </a:gridCol>
                    <a:gridCol w="896620">
                      <a:extLst>
                        <a:ext uri="{9D8B030D-6E8A-4147-A177-3AD203B41FA5}">
                          <a16:colId xmlns:a16="http://schemas.microsoft.com/office/drawing/2014/main" val="2326820382"/>
                        </a:ext>
                      </a:extLst>
                    </a:gridCol>
                  </a:tblGrid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durée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fr-FR" sz="1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fr-FR" sz="1200">
                              <a:effectLst/>
                            </a:rPr>
                            <a:t>…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Distance D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Distance G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……………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………….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…………..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75997383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5000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250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51213943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7000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150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3507014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6000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200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59526337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14000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50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4199330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2500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300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3634951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47230531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74669152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6114001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0237622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effectLst/>
                            </a:rPr>
                            <a:t> </a:t>
                          </a:r>
                          <a:endParaRPr lang="fr-F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8913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6CDABC9A-FEB4-108E-C145-CDFF083E2E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249561"/>
                  </p:ext>
                </p:extLst>
              </p:nvPr>
            </p:nvGraphicFramePr>
            <p:xfrm>
              <a:off x="6437630" y="4008696"/>
              <a:ext cx="5754370" cy="27730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210">
                      <a:extLst>
                        <a:ext uri="{9D8B030D-6E8A-4147-A177-3AD203B41FA5}">
                          <a16:colId xmlns:a16="http://schemas.microsoft.com/office/drawing/2014/main" val="317027844"/>
                        </a:ext>
                      </a:extLst>
                    </a:gridCol>
                    <a:gridCol w="706120">
                      <a:extLst>
                        <a:ext uri="{9D8B030D-6E8A-4147-A177-3AD203B41FA5}">
                          <a16:colId xmlns:a16="http://schemas.microsoft.com/office/drawing/2014/main" val="3002943348"/>
                        </a:ext>
                      </a:extLst>
                    </a:gridCol>
                    <a:gridCol w="977265">
                      <a:extLst>
                        <a:ext uri="{9D8B030D-6E8A-4147-A177-3AD203B41FA5}">
                          <a16:colId xmlns:a16="http://schemas.microsoft.com/office/drawing/2014/main" val="118068980"/>
                        </a:ext>
                      </a:extLst>
                    </a:gridCol>
                    <a:gridCol w="890905">
                      <a:extLst>
                        <a:ext uri="{9D8B030D-6E8A-4147-A177-3AD203B41FA5}">
                          <a16:colId xmlns:a16="http://schemas.microsoft.com/office/drawing/2014/main" val="537420187"/>
                        </a:ext>
                      </a:extLst>
                    </a:gridCol>
                    <a:gridCol w="935990">
                      <a:extLst>
                        <a:ext uri="{9D8B030D-6E8A-4147-A177-3AD203B41FA5}">
                          <a16:colId xmlns:a16="http://schemas.microsoft.com/office/drawing/2014/main" val="2778045019"/>
                        </a:ext>
                      </a:extLst>
                    </a:gridCol>
                    <a:gridCol w="810260">
                      <a:extLst>
                        <a:ext uri="{9D8B030D-6E8A-4147-A177-3AD203B41FA5}">
                          <a16:colId xmlns:a16="http://schemas.microsoft.com/office/drawing/2014/main" val="2944981526"/>
                        </a:ext>
                      </a:extLst>
                    </a:gridCol>
                    <a:gridCol w="896620">
                      <a:extLst>
                        <a:ext uri="{9D8B030D-6E8A-4147-A177-3AD203B41FA5}">
                          <a16:colId xmlns:a16="http://schemas.microsoft.com/office/drawing/2014/main" val="2326820382"/>
                        </a:ext>
                      </a:extLst>
                    </a:gridCol>
                  </a:tblGrid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durée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6724" t="-14634" r="-642241" b="-10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Distance D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Distance G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……………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………….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…………..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75997383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5000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250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51213943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7000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150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3507014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6000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200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59526337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14000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50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4199330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2500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300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3634951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47230531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74669152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6114001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0237622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>
                              <a:effectLst/>
                            </a:rPr>
                            <a:t> </a:t>
                          </a:r>
                          <a:endParaRPr lang="fr-FR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effectLst/>
                            </a:rPr>
                            <a:t> </a:t>
                          </a:r>
                          <a:endParaRPr lang="fr-F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89137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CBA14F6F-8451-51DE-B641-79823E25B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09" y="1462781"/>
            <a:ext cx="1016059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 3 : Avancer mais pas en ligne droite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cette partie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puissance appliquée au moteur droit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=100.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durées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sont données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distances en cm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la puissance appliquée au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moteur gauche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passe-t-il lorsque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puissance appliquée au moteur gauche n’est pas la même que </a:t>
            </a:r>
            <a:r>
              <a:rPr kumimoji="0" lang="fr-FR" alt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l’aide des informations de la partie 1 et en choisissant différentes durées et valeurs de la puissance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donner la distance « Distance D » parcourue par la roue droite et celle parcourue par la roue gauche « Distance G ».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63C4CA-9880-793F-0BCD-FEFA693A37C2}"/>
              </a:ext>
            </a:extLst>
          </p:cNvPr>
          <p:cNvSpPr txBox="1"/>
          <p:nvPr/>
        </p:nvSpPr>
        <p:spPr>
          <a:xfrm>
            <a:off x="571500" y="4922480"/>
            <a:ext cx="4565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Pourquoi cette question ? </a:t>
            </a:r>
          </a:p>
        </p:txBody>
      </p:sp>
    </p:spTree>
    <p:extLst>
      <p:ext uri="{BB962C8B-B14F-4D97-AF65-F5344CB8AC3E}">
        <p14:creationId xmlns:p14="http://schemas.microsoft.com/office/powerpoint/2010/main" val="309038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80994-8D38-5A0E-ACE8-68BFEE71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34"/>
            <a:ext cx="10515600" cy="1325563"/>
          </a:xfrm>
        </p:spPr>
        <p:txBody>
          <a:bodyPr/>
          <a:lstStyle/>
          <a:p>
            <a:r>
              <a:rPr lang="fr-FR" dirty="0"/>
              <a:t>Partie 3 : Avancer mais pas en ligne droite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CDAE89B-B76F-3AA6-141E-6817D936D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280" y="3015704"/>
            <a:ext cx="8617015" cy="36496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63C4CA-9880-793F-0BCD-FEFA693A37C2}"/>
              </a:ext>
            </a:extLst>
          </p:cNvPr>
          <p:cNvSpPr txBox="1"/>
          <p:nvPr/>
        </p:nvSpPr>
        <p:spPr>
          <a:xfrm>
            <a:off x="0" y="1406761"/>
            <a:ext cx="881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comprendre l’indépendance des roues, </a:t>
            </a:r>
          </a:p>
          <a:p>
            <a:r>
              <a:rPr lang="fr-FR" sz="3200" dirty="0"/>
              <a:t>regarder la conception du robot, </a:t>
            </a:r>
          </a:p>
          <a:p>
            <a:r>
              <a:rPr lang="fr-FR" sz="3200" dirty="0"/>
              <a:t>Trouver une expression algébrique </a:t>
            </a:r>
          </a:p>
          <a:p>
            <a:r>
              <a:rPr lang="fr-FR" sz="3200" dirty="0"/>
              <a:t>Utiliser un rapport </a:t>
            </a:r>
          </a:p>
        </p:txBody>
      </p:sp>
    </p:spTree>
    <p:extLst>
      <p:ext uri="{BB962C8B-B14F-4D97-AF65-F5344CB8AC3E}">
        <p14:creationId xmlns:p14="http://schemas.microsoft.com/office/powerpoint/2010/main" val="347417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0B0CC-FC57-59E3-0B00-6396924D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(8000 ; 200 ; 100) 		(8000 ; 150 ; 100) 	</a:t>
            </a:r>
            <a:b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(2000 ; -200 ; 100) 		(4000 ; 300 ; 100).  Comment faites-vous ? </a:t>
            </a:r>
            <a:b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646F0B4-9602-8F29-DFDC-636020C0D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125" y="1775471"/>
            <a:ext cx="7604125" cy="4914947"/>
          </a:xfrm>
        </p:spPr>
      </p:pic>
    </p:spTree>
    <p:extLst>
      <p:ext uri="{BB962C8B-B14F-4D97-AF65-F5344CB8AC3E}">
        <p14:creationId xmlns:p14="http://schemas.microsoft.com/office/powerpoint/2010/main" val="420808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E6351-E61D-435E-868B-7E85C5BF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42" y="307438"/>
            <a:ext cx="10131425" cy="1456267"/>
          </a:xfrm>
        </p:spPr>
        <p:txBody>
          <a:bodyPr/>
          <a:lstStyle/>
          <a:p>
            <a:r>
              <a:rPr lang="fr-FR" dirty="0"/>
              <a:t>L’importance du choix de la représentation.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7D6BF-7F23-7BDF-E2B3-797A42D2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1337733"/>
            <a:ext cx="10131425" cy="364913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Décrire les deux cas représentés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trouver le centre de la trajectoire que vont décrire les roues 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Représenter une partie de la trajectoire des roues.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fr-FR" dirty="0"/>
          </a:p>
        </p:txBody>
      </p:sp>
      <p:pic>
        <p:nvPicPr>
          <p:cNvPr id="4097" name="Image 3">
            <a:extLst>
              <a:ext uri="{FF2B5EF4-FFF2-40B4-BE49-F238E27FC236}">
                <a16:creationId xmlns:a16="http://schemas.microsoft.com/office/drawing/2014/main" id="{77E56FE7-D020-A2E9-3057-6841F1CE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48" y="4292335"/>
            <a:ext cx="5070739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ncre 5">
            <a:extLst>
              <a:ext uri="{FF2B5EF4-FFF2-40B4-BE49-F238E27FC236}">
                <a16:creationId xmlns:a16="http://schemas.microsoft.com/office/drawing/2014/main" id="{E6CD880C-1269-19D3-FE18-72ACD2C4E5FC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21400" y="-1362074"/>
            <a:ext cx="203200" cy="376237"/>
          </a:xfrm>
          <a:prstGeom prst="rect">
            <a:avLst/>
          </a:prstGeom>
          <a:noFill/>
          <a:ln w="216000" cap="sq" algn="ctr">
            <a:solidFill>
              <a:srgbClr val="FFFFFF">
                <a:alpha val="3333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9" name="Encre 6">
                <a:extLst>
                  <a:ext uri="{FF2B5EF4-FFF2-40B4-BE49-F238E27FC236}">
                    <a16:creationId xmlns:a16="http://schemas.microsoft.com/office/drawing/2014/main" id="{DCA04535-4584-82D5-6720-1E439DD5DB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5688" y="-1277937"/>
              <a:ext cx="131762" cy="234950"/>
            </p14:xfrm>
          </p:contentPart>
        </mc:Choice>
        <mc:Fallback xmlns="">
          <p:pic>
            <p:nvPicPr>
              <p:cNvPr id="4099" name="Encre 6">
                <a:extLst>
                  <a:ext uri="{FF2B5EF4-FFF2-40B4-BE49-F238E27FC236}">
                    <a16:creationId xmlns:a16="http://schemas.microsoft.com/office/drawing/2014/main" id="{DCA04535-4584-82D5-6720-1E439DD5DB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Encre 7">
            <a:extLst>
              <a:ext uri="{FF2B5EF4-FFF2-40B4-BE49-F238E27FC236}">
                <a16:creationId xmlns:a16="http://schemas.microsoft.com/office/drawing/2014/main" id="{3F948A86-6E0D-311E-BCA7-65C190687D7C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9175" y="-1257299"/>
            <a:ext cx="174625" cy="311150"/>
          </a:xfrm>
          <a:prstGeom prst="rect">
            <a:avLst/>
          </a:prstGeom>
          <a:noFill/>
          <a:ln w="216000" cap="sq" algn="ctr">
            <a:solidFill>
              <a:srgbClr val="FFFFFF">
                <a:alpha val="33333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106F8-AB21-7116-A5E3-7266D544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20462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84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71F94-D6EA-3C25-5C6E-09FA41E1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82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Et voilà les deux configurations de Thalès en une seule fois. </a:t>
            </a:r>
            <a:br>
              <a:rPr lang="fr-FR" dirty="0"/>
            </a:br>
            <a:r>
              <a:rPr lang="fr-FR" dirty="0"/>
              <a:t>Tout cela grâce à la représentation des puissances proportionnelles.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53F2B1-9BF3-42E3-F453-668C271FB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0359" y="2732088"/>
            <a:ext cx="625040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08546-1AFB-585C-26D9-9D502A76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jouer ! Comment utiliser les outils ? Quand ? 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E14288C-EE34-1FFE-D432-7D472DCF9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099" y="2141538"/>
            <a:ext cx="6278826" cy="3649662"/>
          </a:xfrm>
        </p:spPr>
      </p:pic>
    </p:spTree>
    <p:extLst>
      <p:ext uri="{BB962C8B-B14F-4D97-AF65-F5344CB8AC3E}">
        <p14:creationId xmlns:p14="http://schemas.microsoft.com/office/powerpoint/2010/main" val="291610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F0F1F-BA33-F48C-0FBF-979DEE0E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effets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8140FB-D0B3-14A5-37E0-F0A123F5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6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F1968-C052-6B8C-398F-E9DE1BD7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4èmes du collège ont reçu un message de la lune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C48A14F-FB97-7D99-E9E2-3213679C3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AE58F-19F1-6EA0-B600-A381F0C72B98}"/>
              </a:ext>
            </a:extLst>
          </p:cNvPr>
          <p:cNvSpPr/>
          <p:nvPr/>
        </p:nvSpPr>
        <p:spPr>
          <a:xfrm>
            <a:off x="685801" y="2142067"/>
            <a:ext cx="10412689" cy="341632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12700"/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Aidez nous ! </a:t>
            </a:r>
          </a:p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Notre moteur droit à une avarie. </a:t>
            </a:r>
          </a:p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Impossible de rentrer.  </a:t>
            </a:r>
          </a:p>
          <a:p>
            <a:pPr algn="ctr"/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496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F768C-640E-6113-19D0-392361EA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1" y="497840"/>
            <a:ext cx="3530599" cy="5242560"/>
          </a:xfrm>
        </p:spPr>
        <p:txBody>
          <a:bodyPr>
            <a:normAutofit/>
          </a:bodyPr>
          <a:lstStyle/>
          <a:p>
            <a:r>
              <a:rPr lang="fr-FR" dirty="0"/>
              <a:t>Connection avec le </a:t>
            </a:r>
            <a:r>
              <a:rPr lang="fr-FR" dirty="0" err="1"/>
              <a:t>Thymio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</a:t>
            </a:r>
            <a:r>
              <a:rPr lang="fr-FR" b="1" u="sng" dirty="0"/>
              <a:t>mission  : </a:t>
            </a:r>
            <a:br>
              <a:rPr lang="fr-FR" b="1" u="sng" dirty="0"/>
            </a:br>
            <a:br>
              <a:rPr lang="fr-FR" b="1" u="sng" dirty="0"/>
            </a:br>
            <a:r>
              <a:rPr lang="fr-FR" b="1" dirty="0"/>
              <a:t>sauvetage du </a:t>
            </a:r>
            <a:r>
              <a:rPr lang="fr-FR" b="1" dirty="0" err="1"/>
              <a:t>mOONWALKER</a:t>
            </a:r>
            <a:endParaRPr lang="fr-FR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09816B-C04F-6F42-D10D-A94CC277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2262" y="1066800"/>
            <a:ext cx="9199527" cy="5520879"/>
          </a:xfrm>
        </p:spPr>
      </p:pic>
    </p:spTree>
    <p:extLst>
      <p:ext uri="{BB962C8B-B14F-4D97-AF65-F5344CB8AC3E}">
        <p14:creationId xmlns:p14="http://schemas.microsoft.com/office/powerpoint/2010/main" val="238508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C642F-F4C9-4783-D62E-DF55DF4A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poste de pilotage est simple. Le comportement du </a:t>
            </a:r>
            <a:r>
              <a:rPr lang="fr-FR" b="1" dirty="0" err="1"/>
              <a:t>moonwalker</a:t>
            </a:r>
            <a:r>
              <a:rPr lang="fr-FR" b="1" dirty="0"/>
              <a:t> l’est moins !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1273FC-5897-A089-985C-626A03A00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547" y="2375218"/>
            <a:ext cx="5255376" cy="387318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76AE172-025A-DE32-9BC0-AA695A438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723" y="2375218"/>
            <a:ext cx="4808391" cy="37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1CB5C-D0D8-9406-D762-3A2D1CBE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matériel :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2E1FA7-7943-3E72-D903-E952378B3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6586" y="2065867"/>
            <a:ext cx="3638141" cy="257725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660BF-106D-9D72-6687-9859D89AC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259" y="185161"/>
            <a:ext cx="4197531" cy="29382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B0E53F-5139-2C47-020C-6239A2DDB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0" y="2589763"/>
            <a:ext cx="2645124" cy="40637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A228DC-FF00-9CC9-A1A9-EDBF9955E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291" y="4028598"/>
            <a:ext cx="5302936" cy="25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75443-7E4F-B35C-9C1D-6212F37E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 : A la recherche du bon modèle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0DC58-F0BA-3988-F96F-9EEC0E2E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En utilisant la notice fournie et le robot pouvez-vous prédire ses déplacements ? </a:t>
            </a:r>
          </a:p>
          <a:p>
            <a:r>
              <a:rPr lang="fr-FR" sz="2800" dirty="0"/>
              <a:t>Prise en main du robot </a:t>
            </a:r>
          </a:p>
          <a:p>
            <a:r>
              <a:rPr lang="fr-FR" sz="2800" dirty="0"/>
              <a:t> Premières conceptions ? </a:t>
            </a:r>
          </a:p>
          <a:p>
            <a:r>
              <a:rPr lang="fr-FR" sz="2800" dirty="0"/>
              <a:t> </a:t>
            </a:r>
          </a:p>
          <a:p>
            <a:r>
              <a:rPr lang="fr-FR" sz="2800" dirty="0"/>
              <a:t> </a:t>
            </a:r>
          </a:p>
          <a:p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73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5286C-73A7-C771-5F0F-DAC01978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 : raffiner l’étude </a:t>
            </a:r>
            <a:br>
              <a:rPr lang="fr-FR" dirty="0"/>
            </a:br>
            <a:r>
              <a:rPr lang="fr-FR" dirty="0"/>
              <a:t>Sait-on le faire avancer en ligne droite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3C433-CFFA-7A29-07C0-2C1B09ED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Oui comment ? </a:t>
            </a:r>
          </a:p>
          <a:p>
            <a:endParaRPr lang="fr-FR" sz="2400" dirty="0"/>
          </a:p>
          <a:p>
            <a:r>
              <a:rPr lang="fr-FR" sz="2400" dirty="0"/>
              <a:t>Non pourquoi ? </a:t>
            </a:r>
          </a:p>
          <a:p>
            <a:endParaRPr lang="fr-FR" sz="2400" dirty="0"/>
          </a:p>
          <a:p>
            <a:r>
              <a:rPr lang="fr-FR" sz="2400" dirty="0"/>
              <a:t>Comment mener cette étude ? </a:t>
            </a:r>
          </a:p>
        </p:txBody>
      </p:sp>
    </p:spTree>
    <p:extLst>
      <p:ext uri="{BB962C8B-B14F-4D97-AF65-F5344CB8AC3E}">
        <p14:creationId xmlns:p14="http://schemas.microsoft.com/office/powerpoint/2010/main" val="242474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A324B5D-3652-BED3-06EB-C52EF28B2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0247"/>
              </p:ext>
            </p:extLst>
          </p:nvPr>
        </p:nvGraphicFramePr>
        <p:xfrm>
          <a:off x="6664669" y="1277149"/>
          <a:ext cx="179451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161175077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992237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Durée en ms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Distance en cm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56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62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37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245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284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2000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730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2500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8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3000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84912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FB702BF-41E6-AF43-5EA4-496911F1D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76309"/>
              </p:ext>
            </p:extLst>
          </p:nvPr>
        </p:nvGraphicFramePr>
        <p:xfrm>
          <a:off x="8878977" y="1277149"/>
          <a:ext cx="179451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48471442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3670528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Durée en ms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Distance en cm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27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3500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69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082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548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5000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124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5500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675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6000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59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6500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09962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0AB1208-814E-469A-8AC1-3E8351E81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766" y="4287511"/>
            <a:ext cx="1817297" cy="301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 2">
            <a:extLst>
              <a:ext uri="{FF2B5EF4-FFF2-40B4-BE49-F238E27FC236}">
                <a16:creationId xmlns:a16="http://schemas.microsoft.com/office/drawing/2014/main" id="{1F414A3D-3957-6A28-5E4E-1400840D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2179966"/>
            <a:ext cx="52895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B0916A4-524D-DBCE-962B-135DC62CB5F7}"/>
              </a:ext>
            </a:extLst>
          </p:cNvPr>
          <p:cNvSpPr txBox="1"/>
          <p:nvPr/>
        </p:nvSpPr>
        <p:spPr>
          <a:xfrm>
            <a:off x="826167" y="527676"/>
            <a:ext cx="874579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 1 : Avancer en ligne droite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puissance </a:t>
            </a: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doit-on appliquer au moteur gauche pour que le robot avance tout droit ? 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 cas où l’on saisi </a:t>
            </a: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pl= ….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Compléter le tableau suivant :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6AA4E3-A18F-0212-5747-4986B4F95A10}"/>
              </a:ext>
            </a:extLst>
          </p:cNvPr>
          <p:cNvSpPr txBox="1"/>
          <p:nvPr/>
        </p:nvSpPr>
        <p:spPr>
          <a:xfrm>
            <a:off x="6664669" y="5103793"/>
            <a:ext cx="4889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Pourquoi ces 2 points de vue uniquement ? </a:t>
            </a:r>
          </a:p>
          <a:p>
            <a:r>
              <a:rPr lang="fr-FR" sz="2800" dirty="0"/>
              <a:t>Quel bilan ?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3BADAD-5C2F-6F8C-AC0A-978A93ABABD7}"/>
              </a:ext>
            </a:extLst>
          </p:cNvPr>
          <p:cNvSpPr txBox="1"/>
          <p:nvPr/>
        </p:nvSpPr>
        <p:spPr>
          <a:xfrm>
            <a:off x="6620215" y="3429000"/>
            <a:ext cx="5558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Peut-on prévoir la durée nécessaire pour avancer tout droit de 25 cm ? de 31,4 cm ? 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a été la durée du déplacement lorsque le robot a parcouru 12 cm ? 13 cm ?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483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59B24-0C22-11EB-C84D-77BB61DA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1, le bilan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955AA-9B08-BCED-50F9-CF3E68B6F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Juste le modèle étudié </a:t>
            </a:r>
          </a:p>
          <a:p>
            <a:pPr marL="0" indent="0" algn="ctr">
              <a:buNone/>
            </a:pPr>
            <a:r>
              <a:rPr lang="fr-FR" sz="2400" dirty="0"/>
              <a:t>OU </a:t>
            </a:r>
          </a:p>
          <a:p>
            <a:pPr algn="ctr"/>
            <a:r>
              <a:rPr lang="fr-FR" sz="2400" dirty="0"/>
              <a:t>Cours sur la proportionnalité qui recueille les techniques, les nomme et que les vitesses. </a:t>
            </a:r>
          </a:p>
        </p:txBody>
      </p:sp>
    </p:spTree>
    <p:extLst>
      <p:ext uri="{BB962C8B-B14F-4D97-AF65-F5344CB8AC3E}">
        <p14:creationId xmlns:p14="http://schemas.microsoft.com/office/powerpoint/2010/main" val="1053798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e" id="{02A3C8D0-B192-4241-A1B5-2070A4513EF6}" vid="{0786C84E-21ED-4B67-92D8-2882CA9BD2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celeste</Template>
  <TotalTime>483</TotalTime>
  <Words>878</Words>
  <Application>Microsoft Office PowerPoint</Application>
  <PresentationFormat>Grand écran</PresentationFormat>
  <Paragraphs>200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celeste</vt:lpstr>
      <vt:lpstr>Sauvetage sur la lune Atelier </vt:lpstr>
      <vt:lpstr>Les 4èmes du collège ont reçu un message de la lune</vt:lpstr>
      <vt:lpstr>Connection avec le Thymio.    mission  :   sauvetage du mOONWALKER</vt:lpstr>
      <vt:lpstr>Le poste de pilotage est simple. Le comportement du moonwalker l’est moins ! </vt:lpstr>
      <vt:lpstr>Notre matériel : </vt:lpstr>
      <vt:lpstr>Etape 1 : A la recherche du bon modèle </vt:lpstr>
      <vt:lpstr>Etape 1 : raffiner l’étude  Sait-on le faire avancer en ligne droite ? </vt:lpstr>
      <vt:lpstr>Présentation PowerPoint</vt:lpstr>
      <vt:lpstr>Etape 1, le bilan : </vt:lpstr>
      <vt:lpstr>Etape 1 BIs</vt:lpstr>
      <vt:lpstr>On a 3 grandeurs : puissances, distances et durées, il faut savoir comment elles sont liées.</vt:lpstr>
      <vt:lpstr>Le bilan </vt:lpstr>
      <vt:lpstr>Partie 3 : Avancer mais pas en ligne droite</vt:lpstr>
      <vt:lpstr>Partie 3 : Avancer mais pas en ligne droite</vt:lpstr>
      <vt:lpstr>(8000 ; 200 ; 100)   (8000 ; 150 ; 100)    (2000 ; -200 ; 100)   (4000 ; 300 ; 100).  Comment faites-vous ?  </vt:lpstr>
      <vt:lpstr>L’importance du choix de la représentation.</vt:lpstr>
      <vt:lpstr>Et voilà les deux configurations de Thalès en une seule fois.  Tout cela grâce à la représentation des puissances proportionnelles. </vt:lpstr>
      <vt:lpstr>A vous de jouer ! Comment utiliser les outils ? Quand ?  </vt:lpstr>
      <vt:lpstr>Les effets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Sauvetage sur la lune Atelier</dc:title>
  <dc:creator>georges Saliba</dc:creator>
  <cp:lastModifiedBy>georges Saliba</cp:lastModifiedBy>
  <cp:revision>4</cp:revision>
  <dcterms:created xsi:type="dcterms:W3CDTF">2023-04-04T20:55:02Z</dcterms:created>
  <dcterms:modified xsi:type="dcterms:W3CDTF">2023-11-22T16:59:00Z</dcterms:modified>
</cp:coreProperties>
</file>